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6"/>
  </p:notesMasterIdLst>
  <p:sldIdLst>
    <p:sldId id="256" r:id="rId5"/>
    <p:sldId id="257" r:id="rId6"/>
    <p:sldId id="261" r:id="rId7"/>
    <p:sldId id="262" r:id="rId8"/>
    <p:sldId id="263" r:id="rId9"/>
    <p:sldId id="264" r:id="rId10"/>
    <p:sldId id="268" r:id="rId11"/>
    <p:sldId id="265" r:id="rId12"/>
    <p:sldId id="266" r:id="rId13"/>
    <p:sldId id="267" r:id="rId14"/>
    <p:sldId id="260" r:id="rId15"/>
  </p:sldIdLst>
  <p:sldSz cx="9144000" cy="6858000" type="screen4x3"/>
  <p:notesSz cx="6858000" cy="9144000"/>
  <p:defaultTextStyle>
    <a:defPPr>
      <a:defRPr lang="en-US"/>
    </a:defPPr>
    <a:lvl1pPr algn="l" rtl="0" eaLnBrk="0" fontAlgn="base" hangingPunct="0">
      <a:spcBef>
        <a:spcPct val="0"/>
      </a:spcBef>
      <a:spcAft>
        <a:spcPct val="0"/>
      </a:spcAft>
      <a:defRPr sz="22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2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2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2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2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2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2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2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2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87F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E942B5-28C8-141F-34E6-5DD2F8A708CA}" v="32" dt="2025-03-19T12:10:46.195"/>
    <p1510:client id="{EABFDC3B-C952-BE92-DB1C-1DFFEE329220}" v="2" dt="2025-03-19T23:02:07.6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373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defRPr sz="1200" b="1">
                <a:latin typeface="Times" charset="0"/>
                <a:ea typeface="ＭＳ Ｐゴシック" charset="0"/>
                <a:cs typeface="+mn-cs"/>
              </a:defRPr>
            </a:lvl1pPr>
          </a:lstStyle>
          <a:p>
            <a:pPr>
              <a:defRPr/>
            </a:pPr>
            <a:endParaRPr lang="en-GB"/>
          </a:p>
        </p:txBody>
      </p:sp>
      <p:sp>
        <p:nvSpPr>
          <p:cNvPr id="12291" name="Rectangle 3"/>
          <p:cNvSpPr>
            <a:spLocks noGrp="1" noChangeArrowheads="1"/>
          </p:cNvSpPr>
          <p:nvPr>
            <p:ph type="dt" idx="1"/>
          </p:nvPr>
        </p:nvSpPr>
        <p:spPr bwMode="auto">
          <a:xfrm>
            <a:off x="3886200" y="0"/>
            <a:ext cx="2971800" cy="45720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lgn="r">
              <a:defRPr sz="1200" b="1">
                <a:latin typeface="Times" charset="0"/>
                <a:ea typeface="ＭＳ Ｐゴシック" charset="0"/>
                <a:cs typeface="+mn-cs"/>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2294" name="Rectangle 6"/>
          <p:cNvSpPr>
            <a:spLocks noGrp="1" noChangeArrowheads="1"/>
          </p:cNvSpPr>
          <p:nvPr>
            <p:ph type="ftr" sz="quarter" idx="4"/>
          </p:nvPr>
        </p:nvSpPr>
        <p:spPr bwMode="auto">
          <a:xfrm>
            <a:off x="0" y="8686800"/>
            <a:ext cx="2971800" cy="457200"/>
          </a:xfrm>
          <a:prstGeom prst="rect">
            <a:avLst/>
          </a:prstGeom>
          <a:noFill/>
          <a:ln>
            <a:noFill/>
          </a:ln>
          <a:effectLst/>
          <a:extLst>
            <a:ext uri="{FAA26D3D-D897-4be2-8F04-BA451C77F1D7}"/>
          </a:extLst>
        </p:spPr>
        <p:txBody>
          <a:bodyPr vert="horz" wrap="square" lIns="91440" tIns="45720" rIns="91440" bIns="45720" numCol="1" anchor="b" anchorCtr="0" compatLnSpc="1">
            <a:prstTxWarp prst="textNoShape">
              <a:avLst/>
            </a:prstTxWarp>
          </a:bodyPr>
          <a:lstStyle>
            <a:lvl1pPr>
              <a:defRPr sz="1200" b="1">
                <a:latin typeface="Times" charset="0"/>
                <a:ea typeface="ＭＳ Ｐゴシック" charset="0"/>
                <a:cs typeface="+mn-cs"/>
              </a:defRPr>
            </a:lvl1pPr>
          </a:lstStyle>
          <a:p>
            <a:pPr>
              <a:defRPr/>
            </a:pPr>
            <a:endParaRPr lang="en-GB"/>
          </a:p>
        </p:txBody>
      </p:sp>
      <p:sp>
        <p:nvSpPr>
          <p:cNvPr id="1229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FAA26D3D-D897-4be2-8F04-BA451C77F1D7}"/>
          </a:extLst>
        </p:spPr>
        <p:txBody>
          <a:bodyPr vert="horz" wrap="square" lIns="91440" tIns="45720" rIns="91440" bIns="45720" numCol="1" anchor="b" anchorCtr="0" compatLnSpc="1">
            <a:prstTxWarp prst="textNoShape">
              <a:avLst/>
            </a:prstTxWarp>
          </a:bodyPr>
          <a:lstStyle>
            <a:lvl1pPr algn="r">
              <a:defRPr sz="1200" b="1" smtClean="0">
                <a:latin typeface="Times" charset="0"/>
              </a:defRPr>
            </a:lvl1pPr>
          </a:lstStyle>
          <a:p>
            <a:pPr>
              <a:defRPr/>
            </a:pPr>
            <a:fld id="{5811C05F-461C-4B43-A4BD-3FD390BA54AB}" type="slidenum">
              <a:rPr lang="en-GB"/>
              <a:pPr>
                <a:defRPr/>
              </a:pPr>
              <a:t>‹#›</a:t>
            </a:fld>
            <a:endParaRPr lang="en-GB"/>
          </a:p>
        </p:txBody>
      </p:sp>
    </p:spTree>
    <p:extLst>
      <p:ext uri="{BB962C8B-B14F-4D97-AF65-F5344CB8AC3E}">
        <p14:creationId xmlns:p14="http://schemas.microsoft.com/office/powerpoint/2010/main" val="3420076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ea typeface="ＭＳ Ｐゴシック" pitchFamily="34" charset="-128"/>
            </a:endParaRPr>
          </a:p>
        </p:txBody>
      </p:sp>
      <p:sp>
        <p:nvSpPr>
          <p:cNvPr id="922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fld id="{65376F8F-84BD-41BE-86B8-51E726F3B51D}" type="slidenum">
              <a:rPr lang="en-GB" sz="1200">
                <a:latin typeface="Times" charset="0"/>
              </a:rPr>
              <a:pPr/>
              <a:t>1</a:t>
            </a:fld>
            <a:endParaRPr lang="en-GB" sz="1200">
              <a:latin typeface="Times"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RED – New Approach Directive.  Replaced the RTTE in 2014.  Previous tom 1999, Golden Standard equipment.  Now every single product needs to be compliant.</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10</a:t>
            </a:fld>
            <a:endParaRPr lang="en-GB"/>
          </a:p>
        </p:txBody>
      </p:sp>
    </p:spTree>
    <p:extLst>
      <p:ext uri="{BB962C8B-B14F-4D97-AF65-F5344CB8AC3E}">
        <p14:creationId xmlns:p14="http://schemas.microsoft.com/office/powerpoint/2010/main" val="1327751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2</a:t>
            </a:fld>
            <a:endParaRPr lang="en-GB"/>
          </a:p>
        </p:txBody>
      </p:sp>
    </p:spTree>
    <p:extLst>
      <p:ext uri="{BB962C8B-B14F-4D97-AF65-F5344CB8AC3E}">
        <p14:creationId xmlns:p14="http://schemas.microsoft.com/office/powerpoint/2010/main" val="315146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Paris opening ceremony.  Note the TV2 studio in Tivoli. Driverless trucks in Sweden.</a:t>
            </a:r>
          </a:p>
          <a:p>
            <a:r>
              <a:rPr lang="en-US"/>
              <a:t>The commission would like to </a:t>
            </a:r>
            <a:r>
              <a:rPr lang="en-US" err="1"/>
              <a:t>Harmonise</a:t>
            </a:r>
            <a:r>
              <a:rPr lang="en-US"/>
              <a:t> the use – so mandated CEPT to provide guidance – the CEPT Report.  Wireless Broad-Band Low and Medium Power.  Differing National and Industry views on what Shared Use means.</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3</a:t>
            </a:fld>
            <a:endParaRPr lang="en-GB"/>
          </a:p>
        </p:txBody>
      </p:sp>
    </p:spTree>
    <p:extLst>
      <p:ext uri="{BB962C8B-B14F-4D97-AF65-F5344CB8AC3E}">
        <p14:creationId xmlns:p14="http://schemas.microsoft.com/office/powerpoint/2010/main" val="3130934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Rail safety systems need to be proven technologies – 2G systems still being deployed.  Prime UHF spectrum – Goldilocks Zone.</a:t>
            </a:r>
          </a:p>
          <a:p>
            <a:r>
              <a:rPr lang="en-US"/>
              <a:t>Global System for Mobile Communication for Rail being replaced by Future Rail Mobile Communications System.  Draft CEPT Report 90 is currently in Public Consultation. </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4</a:t>
            </a:fld>
            <a:endParaRPr lang="en-GB"/>
          </a:p>
        </p:txBody>
      </p:sp>
    </p:spTree>
    <p:extLst>
      <p:ext uri="{BB962C8B-B14F-4D97-AF65-F5344CB8AC3E}">
        <p14:creationId xmlns:p14="http://schemas.microsoft.com/office/powerpoint/2010/main" val="2945934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1980s  Ronald Reagan first allowed the commercial use of GPS GNSS (Sat </a:t>
            </a:r>
            <a:r>
              <a:rPr lang="en-US" err="1"/>
              <a:t>Navs</a:t>
            </a:r>
            <a:r>
              <a:rPr lang="en-US"/>
              <a:t>).  Initially Degraded capability compared to military.  Bill Clinton allowed improved precision.  Use is not just navigation.  The timing signals are essential for banking and trading.</a:t>
            </a:r>
          </a:p>
          <a:p>
            <a:r>
              <a:rPr lang="en-US"/>
              <a:t>Galileo intended to give better user experience.  Funded through ESA.  Amateurs have complained that one element of Galileo is co-channel with their Secondary use.</a:t>
            </a:r>
          </a:p>
          <a:p>
            <a:endParaRPr lang="en-US"/>
          </a:p>
          <a:p>
            <a:r>
              <a:rPr lang="en-US"/>
              <a:t>IoT and remote sensors need to communicate.  Mainly Uplink reporting.  Satellite is the ideal receiver.  Uses SRD type technical parameters.  Low power, low duty cycle.  Highly directional antenna assumed for satellite communications.  But for very low data rates, some new Mobile Handsets (iPhone 16) have shown this can work.</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5</a:t>
            </a:fld>
            <a:endParaRPr lang="en-GB"/>
          </a:p>
        </p:txBody>
      </p:sp>
    </p:spTree>
    <p:extLst>
      <p:ext uri="{BB962C8B-B14F-4D97-AF65-F5344CB8AC3E}">
        <p14:creationId xmlns:p14="http://schemas.microsoft.com/office/powerpoint/2010/main" val="3016890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ITS initially envisioned in 2006 as the step towards driverless vehicles.  However, this would need infrastructure at every junction and hazard.  Highly promoted by the auto industry.  Less so by tax-payers.  To date infrastructure mainly on trunk roads, not the last mile.</a:t>
            </a:r>
          </a:p>
          <a:p>
            <a:r>
              <a:rPr lang="en-US"/>
              <a:t>Meanwhile, a second technology was developed.  Difficult to share spectrum between a polite and a sequenced technology.  </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6</a:t>
            </a:fld>
            <a:endParaRPr lang="en-GB"/>
          </a:p>
        </p:txBody>
      </p:sp>
    </p:spTree>
    <p:extLst>
      <p:ext uri="{BB962C8B-B14F-4D97-AF65-F5344CB8AC3E}">
        <p14:creationId xmlns:p14="http://schemas.microsoft.com/office/powerpoint/2010/main" val="774581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Initially at 24 GHz.  Long term home is 79 GHz.</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7</a:t>
            </a:fld>
            <a:endParaRPr lang="en-GB"/>
          </a:p>
        </p:txBody>
      </p:sp>
    </p:spTree>
    <p:extLst>
      <p:ext uri="{BB962C8B-B14F-4D97-AF65-F5344CB8AC3E}">
        <p14:creationId xmlns:p14="http://schemas.microsoft.com/office/powerpoint/2010/main" val="2053903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Uncrewed Arial Systems (UAS), WIDEBAND DATA TRANSMISSION SYSTEMS, Frequency Hopping Spread Spectrum.</a:t>
            </a:r>
          </a:p>
          <a:p>
            <a:r>
              <a:rPr lang="en-US"/>
              <a:t>Hobby and Toy drones work on 2.4 GHz using technology originally developed by the </a:t>
            </a:r>
            <a:r>
              <a:rPr lang="en-US" err="1"/>
              <a:t>WiFi</a:t>
            </a:r>
            <a:r>
              <a:rPr lang="en-US"/>
              <a:t> industry (FHSS).  However, these must remain in Line of Sight.  E.g. in the UK CAP722.</a:t>
            </a:r>
          </a:p>
          <a:p>
            <a:r>
              <a:rPr lang="en-US"/>
              <a:t>Likely technology for 1900 MHz drones is DECT-NR.</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8</a:t>
            </a:fld>
            <a:endParaRPr lang="en-GB"/>
          </a:p>
        </p:txBody>
      </p:sp>
    </p:spTree>
    <p:extLst>
      <p:ext uri="{BB962C8B-B14F-4D97-AF65-F5344CB8AC3E}">
        <p14:creationId xmlns:p14="http://schemas.microsoft.com/office/powerpoint/2010/main" val="1086028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Rec (25)01 is intended to be expanded – just like rec 70-03 for SRDs.</a:t>
            </a:r>
          </a:p>
          <a:p>
            <a:r>
              <a:rPr lang="en-US"/>
              <a:t>Electric Vehicles – consumer looking for convenience and safe charging.  Very low frequencies used for military communications (submarines) standard frequency and time and LF broadcasting.</a:t>
            </a:r>
            <a:endParaRPr lang="en-GB"/>
          </a:p>
        </p:txBody>
      </p:sp>
      <p:sp>
        <p:nvSpPr>
          <p:cNvPr id="4" name="Slide Number Placeholder 3"/>
          <p:cNvSpPr>
            <a:spLocks noGrp="1"/>
          </p:cNvSpPr>
          <p:nvPr>
            <p:ph type="sldNum" sz="quarter" idx="5"/>
          </p:nvPr>
        </p:nvSpPr>
        <p:spPr/>
        <p:txBody>
          <a:bodyPr/>
          <a:lstStyle/>
          <a:p>
            <a:pPr>
              <a:defRPr/>
            </a:pPr>
            <a:fld id="{5811C05F-461C-4B43-A4BD-3FD390BA54AB}" type="slidenum">
              <a:rPr lang="en-GB" smtClean="0"/>
              <a:pPr>
                <a:defRPr/>
              </a:pPr>
              <a:t>9</a:t>
            </a:fld>
            <a:endParaRPr lang="en-GB"/>
          </a:p>
        </p:txBody>
      </p:sp>
    </p:spTree>
    <p:extLst>
      <p:ext uri="{BB962C8B-B14F-4D97-AF65-F5344CB8AC3E}">
        <p14:creationId xmlns:p14="http://schemas.microsoft.com/office/powerpoint/2010/main" val="25769778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Users/bess/Library/Mail%20Downloads" TargetMode="External"/><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acintosh HD:Users:bess:Library:Mail Downloads:"/>
          <p:cNvPicPr>
            <a:picLocks noChangeAspect="1" noChangeArrowheads="1"/>
          </p:cNvPicPr>
          <p:nvPr userDrawn="1"/>
        </p:nvPicPr>
        <p:blipFill>
          <a:blip r:embed="rId2" r:link="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ECO_rgb_grey-re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376988" y="539750"/>
            <a:ext cx="1908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3"/>
          <p:cNvSpPr>
            <a:spLocks noGrp="1" noChangeArrowheads="1"/>
          </p:cNvSpPr>
          <p:nvPr>
            <p:ph type="ctrTitle"/>
          </p:nvPr>
        </p:nvSpPr>
        <p:spPr>
          <a:xfrm>
            <a:off x="533400" y="2514600"/>
            <a:ext cx="7772400" cy="990600"/>
          </a:xfrm>
        </p:spPr>
        <p:txBody>
          <a:bodyPr/>
          <a:lstStyle>
            <a:lvl1pPr>
              <a:defRPr/>
            </a:lvl1pPr>
          </a:lstStyle>
          <a:p>
            <a:pPr lvl="0"/>
            <a:r>
              <a:rPr lang="en-GB" noProof="0"/>
              <a:t>Click to edit Master title style</a:t>
            </a:r>
          </a:p>
        </p:txBody>
      </p:sp>
      <p:sp>
        <p:nvSpPr>
          <p:cNvPr id="8196" name="Rectangle 4"/>
          <p:cNvSpPr>
            <a:spLocks noGrp="1" noChangeArrowheads="1"/>
          </p:cNvSpPr>
          <p:nvPr>
            <p:ph type="subTitle" idx="1"/>
          </p:nvPr>
        </p:nvSpPr>
        <p:spPr>
          <a:xfrm>
            <a:off x="1905000" y="3352800"/>
            <a:ext cx="6400800" cy="381000"/>
          </a:xfrm>
        </p:spPr>
        <p:txBody>
          <a:bodyPr/>
          <a:lstStyle>
            <a:lvl1pPr marL="0" indent="0" algn="r">
              <a:buFontTx/>
              <a:buNone/>
              <a:defRPr sz="1600">
                <a:solidFill>
                  <a:srgbClr val="FFFFFF"/>
                </a:solidFill>
              </a:defRPr>
            </a:lvl1pPr>
          </a:lstStyle>
          <a:p>
            <a:pPr lvl="0"/>
            <a:r>
              <a:rPr lang="en-GB" noProof="0"/>
              <a:t>Click to edit Master subtitle style</a:t>
            </a:r>
          </a:p>
        </p:txBody>
      </p:sp>
    </p:spTree>
    <p:extLst>
      <p:ext uri="{BB962C8B-B14F-4D97-AF65-F5344CB8AC3E}">
        <p14:creationId xmlns:p14="http://schemas.microsoft.com/office/powerpoint/2010/main" val="3811342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3086640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1446213"/>
            <a:ext cx="1885950" cy="4725987"/>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914400" y="1446213"/>
            <a:ext cx="5505450" cy="472598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3898936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1446213"/>
            <a:ext cx="7543800" cy="533400"/>
          </a:xfrm>
        </p:spPr>
        <p:txBody>
          <a:bodyPr/>
          <a:lstStyle/>
          <a:p>
            <a:r>
              <a:rPr lang="en-GB"/>
              <a:t>Click to edit Master title style</a:t>
            </a:r>
            <a:endParaRPr lang="en-US"/>
          </a:p>
        </p:txBody>
      </p:sp>
      <p:sp>
        <p:nvSpPr>
          <p:cNvPr id="3" name="Chart Placeholder 2"/>
          <p:cNvSpPr>
            <a:spLocks noGrp="1"/>
          </p:cNvSpPr>
          <p:nvPr>
            <p:ph type="chart" idx="1"/>
          </p:nvPr>
        </p:nvSpPr>
        <p:spPr>
          <a:xfrm>
            <a:off x="914400" y="2362200"/>
            <a:ext cx="7543800" cy="3810000"/>
          </a:xfrm>
        </p:spPr>
        <p:txBody>
          <a:bodyPr/>
          <a:lstStyle/>
          <a:p>
            <a:pPr lvl="0"/>
            <a:endParaRPr lang="en-US" noProof="0"/>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904427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3033950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3983441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914400" y="2362200"/>
            <a:ext cx="36957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762500" y="2362200"/>
            <a:ext cx="36957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1238080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4197467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381721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2215306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210784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400">
              <a:solidFill>
                <a:schemeClr val="tx1"/>
              </a:solidFill>
              <a:latin typeface="Times" charset="0"/>
            </a:endParaRPr>
          </a:p>
        </p:txBody>
      </p:sp>
    </p:spTree>
    <p:extLst>
      <p:ext uri="{BB962C8B-B14F-4D97-AF65-F5344CB8AC3E}">
        <p14:creationId xmlns:p14="http://schemas.microsoft.com/office/powerpoint/2010/main" val="2030617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Users/bess/Library/Mail%20Downloads"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descr="Macintosh HD:Users:bess:Library:Mail Downloads:"/>
          <p:cNvPicPr>
            <a:picLocks noChangeAspect="1" noChangeArrowheads="1"/>
          </p:cNvPicPr>
          <p:nvPr userDrawn="1"/>
        </p:nvPicPr>
        <p:blipFill>
          <a:blip r:embed="rId14" r:link="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914400" y="1446213"/>
            <a:ext cx="7543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914400" y="2362200"/>
            <a:ext cx="75438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914400" y="6324600"/>
            <a:ext cx="2895600" cy="30480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defRPr sz="900">
                <a:solidFill>
                  <a:srgbClr val="887F6E"/>
                </a:solidFill>
                <a:latin typeface="Arial" charset="0"/>
                <a:ea typeface="ＭＳ Ｐゴシック" charset="0"/>
                <a:cs typeface="+mn-cs"/>
              </a:defRPr>
            </a:lvl1pPr>
          </a:lstStyle>
          <a:p>
            <a:pPr>
              <a:defRPr/>
            </a:pPr>
            <a:r>
              <a:rPr lang="en-US"/>
              <a:t>Footer copy here</a:t>
            </a:r>
            <a:endParaRPr lang="en-US" sz="1400">
              <a:solidFill>
                <a:schemeClr val="tx1"/>
              </a:solidFill>
              <a:latin typeface="Times" charset="0"/>
            </a:endParaRPr>
          </a:p>
        </p:txBody>
      </p:sp>
      <p:pic>
        <p:nvPicPr>
          <p:cNvPr id="2054" name="Picture 3" descr="ECO_rgb_grey-red.jpg"/>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6724650" y="493713"/>
            <a:ext cx="1727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9"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dt="0"/>
  <p:txStyles>
    <p:titleStyle>
      <a:lvl1pPr algn="r" rtl="0" eaLnBrk="0" fontAlgn="base" hangingPunct="0">
        <a:spcBef>
          <a:spcPct val="0"/>
        </a:spcBef>
        <a:spcAft>
          <a:spcPct val="0"/>
        </a:spcAft>
        <a:defRPr sz="2400" b="1">
          <a:solidFill>
            <a:srgbClr val="FFFFFF"/>
          </a:solidFill>
          <a:latin typeface="+mj-lt"/>
          <a:ea typeface="+mj-ea"/>
          <a:cs typeface="ＭＳ Ｐゴシック" charset="0"/>
        </a:defRPr>
      </a:lvl1pPr>
      <a:lvl2pPr algn="r" rtl="0" eaLnBrk="0" fontAlgn="base" hangingPunct="0">
        <a:spcBef>
          <a:spcPct val="0"/>
        </a:spcBef>
        <a:spcAft>
          <a:spcPct val="0"/>
        </a:spcAft>
        <a:defRPr sz="2400" b="1">
          <a:solidFill>
            <a:srgbClr val="FFFFFF"/>
          </a:solidFill>
          <a:latin typeface="Arial" charset="0"/>
          <a:ea typeface="ＭＳ Ｐゴシック" charset="0"/>
          <a:cs typeface="ＭＳ Ｐゴシック" charset="0"/>
        </a:defRPr>
      </a:lvl2pPr>
      <a:lvl3pPr algn="r" rtl="0" eaLnBrk="0" fontAlgn="base" hangingPunct="0">
        <a:spcBef>
          <a:spcPct val="0"/>
        </a:spcBef>
        <a:spcAft>
          <a:spcPct val="0"/>
        </a:spcAft>
        <a:defRPr sz="2400" b="1">
          <a:solidFill>
            <a:srgbClr val="FFFFFF"/>
          </a:solidFill>
          <a:latin typeface="Arial" charset="0"/>
          <a:ea typeface="ＭＳ Ｐゴシック" charset="0"/>
          <a:cs typeface="ＭＳ Ｐゴシック" charset="0"/>
        </a:defRPr>
      </a:lvl3pPr>
      <a:lvl4pPr algn="r" rtl="0" eaLnBrk="0" fontAlgn="base" hangingPunct="0">
        <a:spcBef>
          <a:spcPct val="0"/>
        </a:spcBef>
        <a:spcAft>
          <a:spcPct val="0"/>
        </a:spcAft>
        <a:defRPr sz="2400" b="1">
          <a:solidFill>
            <a:srgbClr val="FFFFFF"/>
          </a:solidFill>
          <a:latin typeface="Arial" charset="0"/>
          <a:ea typeface="ＭＳ Ｐゴシック" charset="0"/>
          <a:cs typeface="ＭＳ Ｐゴシック" charset="0"/>
        </a:defRPr>
      </a:lvl4pPr>
      <a:lvl5pPr algn="r" rtl="0" eaLnBrk="0" fontAlgn="base" hangingPunct="0">
        <a:spcBef>
          <a:spcPct val="0"/>
        </a:spcBef>
        <a:spcAft>
          <a:spcPct val="0"/>
        </a:spcAft>
        <a:defRPr sz="2400" b="1">
          <a:solidFill>
            <a:srgbClr val="FFFFFF"/>
          </a:solidFill>
          <a:latin typeface="Arial" charset="0"/>
          <a:ea typeface="ＭＳ Ｐゴシック" charset="0"/>
          <a:cs typeface="ＭＳ Ｐゴシック" charset="0"/>
        </a:defRPr>
      </a:lvl5pPr>
      <a:lvl6pPr marL="457200" algn="r" rtl="0" fontAlgn="base">
        <a:spcBef>
          <a:spcPct val="0"/>
        </a:spcBef>
        <a:spcAft>
          <a:spcPct val="0"/>
        </a:spcAft>
        <a:defRPr sz="2400" b="1">
          <a:solidFill>
            <a:srgbClr val="FFFFFF"/>
          </a:solidFill>
          <a:latin typeface="Arial" charset="0"/>
          <a:ea typeface="ＭＳ Ｐゴシック" charset="0"/>
        </a:defRPr>
      </a:lvl6pPr>
      <a:lvl7pPr marL="914400" algn="r" rtl="0" fontAlgn="base">
        <a:spcBef>
          <a:spcPct val="0"/>
        </a:spcBef>
        <a:spcAft>
          <a:spcPct val="0"/>
        </a:spcAft>
        <a:defRPr sz="2400" b="1">
          <a:solidFill>
            <a:srgbClr val="FFFFFF"/>
          </a:solidFill>
          <a:latin typeface="Arial" charset="0"/>
          <a:ea typeface="ＭＳ Ｐゴシック" charset="0"/>
        </a:defRPr>
      </a:lvl7pPr>
      <a:lvl8pPr marL="1371600" algn="r" rtl="0" fontAlgn="base">
        <a:spcBef>
          <a:spcPct val="0"/>
        </a:spcBef>
        <a:spcAft>
          <a:spcPct val="0"/>
        </a:spcAft>
        <a:defRPr sz="2400" b="1">
          <a:solidFill>
            <a:srgbClr val="FFFFFF"/>
          </a:solidFill>
          <a:latin typeface="Arial" charset="0"/>
          <a:ea typeface="ＭＳ Ｐゴシック" charset="0"/>
        </a:defRPr>
      </a:lvl8pPr>
      <a:lvl9pPr marL="1828800" algn="r" rtl="0" fontAlgn="base">
        <a:spcBef>
          <a:spcPct val="0"/>
        </a:spcBef>
        <a:spcAft>
          <a:spcPct val="0"/>
        </a:spcAft>
        <a:defRPr sz="2400" b="1">
          <a:solidFill>
            <a:srgbClr val="FFFFFF"/>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2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docdb.cept.org/document/28629"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eccwp.cept.org/WI_Detail.aspx?wiid=835" TargetMode="External"/><Relationship Id="rId4" Type="http://schemas.openxmlformats.org/officeDocument/2006/relationships/hyperlink" Target="https://docdb.cept.org/document/28628"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gsma.com/about-us/who-we-are/our-history/"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digital-strategy.ec.europa.eu/en/library/radio-spectrum-cept-mandates" TargetMode="External"/><Relationship Id="rId5" Type="http://schemas.openxmlformats.org/officeDocument/2006/relationships/hyperlink" Target="https://docdb.cept.org/document/16736" TargetMode="External"/><Relationship Id="rId4" Type="http://schemas.openxmlformats.org/officeDocument/2006/relationships/hyperlink" Target="https://www.etsi.org/deliver/etsi_tr/103300_103399/103333/01.01.01_60/tr_103333v010101p.pdf"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cept.org/ecc/tools-and-services/ecc-consultatio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docdb.cept.org/document/28614"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 name="Rectangle 15"/>
          <p:cNvSpPr>
            <a:spLocks noGrp="1" noChangeArrowheads="1"/>
          </p:cNvSpPr>
          <p:nvPr>
            <p:ph type="ctrTitle"/>
          </p:nvPr>
        </p:nvSpPr>
        <p:spPr>
          <a:extLst>
            <a:ext uri="{FAA26D3D-D897-4be2-8F04-BA451C77F1D7}"/>
          </a:extLst>
        </p:spPr>
        <p:txBody>
          <a:bodyPr/>
          <a:lstStyle/>
          <a:p>
            <a:pPr eaLnBrk="1" hangingPunct="1">
              <a:defRPr/>
            </a:pPr>
            <a:r>
              <a:rPr lang="en-GB" dirty="0">
                <a:cs typeface="+mj-cs"/>
              </a:rPr>
              <a:t>Session 3</a:t>
            </a:r>
            <a:br>
              <a:rPr lang="en-GB" dirty="0">
                <a:cs typeface="+mj-cs"/>
              </a:rPr>
            </a:br>
            <a:r>
              <a:rPr lang="en-GB" dirty="0">
                <a:cs typeface="+mj-cs"/>
              </a:rPr>
              <a:t>Major topics on spectrum – WG FM</a:t>
            </a:r>
          </a:p>
        </p:txBody>
      </p:sp>
      <p:sp>
        <p:nvSpPr>
          <p:cNvPr id="2064" name="Rectangle 16"/>
          <p:cNvSpPr>
            <a:spLocks noGrp="1" noChangeArrowheads="1"/>
          </p:cNvSpPr>
          <p:nvPr>
            <p:ph type="subTitle" idx="1"/>
          </p:nvPr>
        </p:nvSpPr>
        <p:spPr>
          <a:extLst>
            <a:ext uri="{FAA26D3D-D897-4be2-8F04-BA451C77F1D7}"/>
          </a:extLst>
        </p:spPr>
        <p:txBody>
          <a:bodyPr/>
          <a:lstStyle/>
          <a:p>
            <a:pPr eaLnBrk="1" hangingPunct="1">
              <a:defRPr/>
            </a:pPr>
            <a:r>
              <a:rPr lang="en-GB">
                <a:cs typeface="+mn-cs"/>
              </a:rPr>
              <a:t>Presented by Robin Donoghue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13BB9-A766-02D1-A4AC-3BA231D745F2}"/>
              </a:ext>
            </a:extLst>
          </p:cNvPr>
          <p:cNvSpPr>
            <a:spLocks noGrp="1"/>
          </p:cNvSpPr>
          <p:nvPr>
            <p:ph type="title"/>
          </p:nvPr>
        </p:nvSpPr>
        <p:spPr/>
        <p:txBody>
          <a:bodyPr/>
          <a:lstStyle/>
          <a:p>
            <a:r>
              <a:rPr lang="en-US"/>
              <a:t>Jammers</a:t>
            </a:r>
            <a:endParaRPr lang="en-GB"/>
          </a:p>
        </p:txBody>
      </p:sp>
      <p:sp>
        <p:nvSpPr>
          <p:cNvPr id="3" name="Content Placeholder 2">
            <a:extLst>
              <a:ext uri="{FF2B5EF4-FFF2-40B4-BE49-F238E27FC236}">
                <a16:creationId xmlns:a16="http://schemas.microsoft.com/office/drawing/2014/main" id="{13A1A701-D20B-38B7-61A9-12606ECE44E6}"/>
              </a:ext>
            </a:extLst>
          </p:cNvPr>
          <p:cNvSpPr>
            <a:spLocks noGrp="1"/>
          </p:cNvSpPr>
          <p:nvPr>
            <p:ph idx="1"/>
          </p:nvPr>
        </p:nvSpPr>
        <p:spPr/>
        <p:txBody>
          <a:bodyPr/>
          <a:lstStyle/>
          <a:p>
            <a:r>
              <a:rPr lang="en-US"/>
              <a:t>Jammers are illegal</a:t>
            </a:r>
          </a:p>
          <a:p>
            <a:pPr lvl="1"/>
            <a:r>
              <a:rPr lang="en-US"/>
              <a:t>No lawful way to place a Jammer on the European Single Market under the Radio Equipment Directive (RED)</a:t>
            </a:r>
          </a:p>
          <a:p>
            <a:pPr lvl="1"/>
            <a:r>
              <a:rPr lang="en-US"/>
              <a:t>No lawful use (unless you are the National Security services)</a:t>
            </a:r>
          </a:p>
          <a:p>
            <a:pPr lvl="1"/>
            <a:r>
              <a:rPr lang="en-US"/>
              <a:t>ECC Recommendation (04)01 recently amended to make more explicit the rules and also to discourage the ownership of Jammers.</a:t>
            </a:r>
            <a:endParaRPr lang="en-GB"/>
          </a:p>
        </p:txBody>
      </p:sp>
      <p:sp>
        <p:nvSpPr>
          <p:cNvPr id="4" name="Footer Placeholder 3">
            <a:extLst>
              <a:ext uri="{FF2B5EF4-FFF2-40B4-BE49-F238E27FC236}">
                <a16:creationId xmlns:a16="http://schemas.microsoft.com/office/drawing/2014/main" id="{CBDE53B7-A660-DCD7-8C32-31BAD75FB7EA}"/>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2627692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2"/>
          <p:cNvSpPr>
            <a:spLocks noGrp="1"/>
          </p:cNvSpPr>
          <p:nvPr>
            <p:ph type="ftr" sz="quarter" idx="10"/>
          </p:nvPr>
        </p:nvSpPr>
        <p:spPr>
          <a:xfrm>
            <a:off x="914400" y="6324600"/>
            <a:ext cx="2895600" cy="4167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a:p>
            <a:endParaRPr lang="en-US" sz="1400">
              <a:latin typeface="Times" charset="0"/>
            </a:endParaRPr>
          </a:p>
        </p:txBody>
      </p:sp>
      <p:sp>
        <p:nvSpPr>
          <p:cNvPr id="7171" name="Text Box 5"/>
          <p:cNvSpPr txBox="1">
            <a:spLocks noChangeArrowheads="1"/>
          </p:cNvSpPr>
          <p:nvPr/>
        </p:nvSpPr>
        <p:spPr bwMode="auto">
          <a:xfrm>
            <a:off x="1219200" y="2514600"/>
            <a:ext cx="708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spcBef>
                <a:spcPct val="50000"/>
              </a:spcBef>
            </a:pPr>
            <a:endParaRPr lang="en-GB" sz="2400" b="1">
              <a:latin typeface="Times" charset="0"/>
            </a:endParaRPr>
          </a:p>
        </p:txBody>
      </p:sp>
      <p:sp>
        <p:nvSpPr>
          <p:cNvPr id="7172" name="Text Box 6"/>
          <p:cNvSpPr txBox="1">
            <a:spLocks noChangeArrowheads="1"/>
          </p:cNvSpPr>
          <p:nvPr/>
        </p:nvSpPr>
        <p:spPr bwMode="auto">
          <a:xfrm>
            <a:off x="1219200" y="2514600"/>
            <a:ext cx="708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endParaRPr lang="en-GB" sz="2400" b="1">
              <a:latin typeface="Times" charset="0"/>
            </a:endParaRPr>
          </a:p>
        </p:txBody>
      </p:sp>
      <p:sp>
        <p:nvSpPr>
          <p:cNvPr id="7173" name="Text Box 9"/>
          <p:cNvSpPr txBox="1">
            <a:spLocks noChangeArrowheads="1"/>
          </p:cNvSpPr>
          <p:nvPr/>
        </p:nvSpPr>
        <p:spPr bwMode="auto">
          <a:xfrm>
            <a:off x="1143000" y="2286000"/>
            <a:ext cx="7239000" cy="40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r" eaLnBrk="1" hangingPunct="1">
              <a:lnSpc>
                <a:spcPct val="120000"/>
              </a:lnSpc>
              <a:spcBef>
                <a:spcPct val="20000"/>
              </a:spcBef>
              <a:buFont typeface="Arial" pitchFamily="34" charset="0"/>
              <a:buNone/>
            </a:pPr>
            <a:r>
              <a:rPr lang="en-US"/>
              <a:t>Robin Donoghue</a:t>
            </a:r>
          </a:p>
          <a:p>
            <a:pPr algn="r" eaLnBrk="1" hangingPunct="1">
              <a:lnSpc>
                <a:spcPct val="120000"/>
              </a:lnSpc>
              <a:spcBef>
                <a:spcPct val="20000"/>
              </a:spcBef>
              <a:buFont typeface="Arial" pitchFamily="34" charset="0"/>
              <a:buNone/>
            </a:pPr>
            <a:r>
              <a:rPr lang="en-US"/>
              <a:t>Spectrum Management</a:t>
            </a:r>
          </a:p>
          <a:p>
            <a:pPr algn="r" eaLnBrk="1" hangingPunct="1">
              <a:lnSpc>
                <a:spcPct val="120000"/>
              </a:lnSpc>
              <a:spcBef>
                <a:spcPct val="20000"/>
              </a:spcBef>
              <a:buFont typeface="Arial" pitchFamily="34" charset="0"/>
              <a:buNone/>
            </a:pPr>
            <a:r>
              <a:rPr lang="en-US"/>
              <a:t>ECO</a:t>
            </a:r>
          </a:p>
          <a:p>
            <a:pPr algn="r" eaLnBrk="1" hangingPunct="1">
              <a:lnSpc>
                <a:spcPct val="120000"/>
              </a:lnSpc>
              <a:spcBef>
                <a:spcPct val="20000"/>
              </a:spcBef>
            </a:pPr>
            <a:r>
              <a:rPr lang="en-US" err="1">
                <a:latin typeface="Arial"/>
                <a:ea typeface="ＭＳ Ｐゴシック"/>
                <a:cs typeface="Arial"/>
              </a:rPr>
              <a:t>Nyropsgade</a:t>
            </a:r>
            <a:r>
              <a:rPr lang="en-US">
                <a:latin typeface="Arial"/>
                <a:ea typeface="ＭＳ Ｐゴシック"/>
                <a:cs typeface="Arial"/>
              </a:rPr>
              <a:t> 37, 4</a:t>
            </a:r>
            <a:br>
              <a:rPr lang="en-US"/>
            </a:br>
            <a:r>
              <a:rPr lang="en-US">
                <a:latin typeface="Arial"/>
                <a:ea typeface="ＭＳ Ｐゴシック"/>
                <a:cs typeface="Arial"/>
              </a:rPr>
              <a:t>1602 Copenhagen</a:t>
            </a:r>
            <a:br>
              <a:rPr lang="en-US"/>
            </a:br>
            <a:r>
              <a:rPr lang="en-US">
                <a:latin typeface="Arial"/>
                <a:ea typeface="ＭＳ Ｐゴシック"/>
                <a:cs typeface="Arial"/>
              </a:rPr>
              <a:t>Denmark</a:t>
            </a:r>
            <a:br>
              <a:rPr lang="en-US"/>
            </a:br>
            <a:r>
              <a:rPr lang="en-US">
                <a:latin typeface="Arial"/>
                <a:ea typeface="ＭＳ Ｐゴシック"/>
                <a:cs typeface="Arial"/>
              </a:rPr>
              <a:t>T: +45 31 32 76 71</a:t>
            </a:r>
            <a:br>
              <a:rPr lang="en-US"/>
            </a:br>
            <a:r>
              <a:rPr lang="en-US">
                <a:latin typeface="Arial"/>
                <a:ea typeface="__ _____"/>
                <a:cs typeface="__ _____"/>
              </a:rPr>
              <a:t>F: +45 33 89 63 30</a:t>
            </a:r>
          </a:p>
          <a:p>
            <a:pPr algn="r" eaLnBrk="1" hangingPunct="1">
              <a:lnSpc>
                <a:spcPct val="120000"/>
              </a:lnSpc>
              <a:spcBef>
                <a:spcPct val="20000"/>
              </a:spcBef>
              <a:buFont typeface="Arial" pitchFamily="34" charset="0"/>
              <a:buNone/>
            </a:pPr>
            <a:r>
              <a:rPr lang="en-US">
                <a:ea typeface="__ _____"/>
                <a:cs typeface="__ _____"/>
              </a:rPr>
              <a:t>robin.donoghue@eco.cept.org</a:t>
            </a:r>
            <a:endParaRPr lang="en-US" b="1">
              <a:latin typeface="Times" charset="0"/>
            </a:endParaRPr>
          </a:p>
        </p:txBody>
      </p:sp>
      <p:sp>
        <p:nvSpPr>
          <p:cNvPr id="6156" name="Rectangle 12"/>
          <p:cNvSpPr>
            <a:spLocks noGrp="1" noChangeArrowheads="1"/>
          </p:cNvSpPr>
          <p:nvPr>
            <p:ph type="title"/>
          </p:nvPr>
        </p:nvSpPr>
        <p:spPr/>
        <p:txBody>
          <a:bodyPr/>
          <a:lstStyle/>
          <a:p>
            <a:pPr eaLnBrk="1" hangingPunct="1">
              <a:defRPr/>
            </a:pPr>
            <a:r>
              <a:rPr lang="en-GB">
                <a:cs typeface="+mj-cs"/>
              </a:rPr>
              <a:t>Contact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sz="quarter" idx="10"/>
          </p:nvPr>
        </p:nvSpPr>
        <p:spPr>
          <a:xfrm>
            <a:off x="914400" y="6324600"/>
            <a:ext cx="2895600" cy="4167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a:p>
            <a:endParaRPr lang="en-US" sz="1400">
              <a:latin typeface="Times" charset="0"/>
            </a:endParaRPr>
          </a:p>
        </p:txBody>
      </p:sp>
      <p:sp>
        <p:nvSpPr>
          <p:cNvPr id="5123" name="Text Box 5"/>
          <p:cNvSpPr txBox="1">
            <a:spLocks noChangeArrowheads="1"/>
          </p:cNvSpPr>
          <p:nvPr/>
        </p:nvSpPr>
        <p:spPr bwMode="auto">
          <a:xfrm>
            <a:off x="1219200" y="2514600"/>
            <a:ext cx="708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itchFamily="34" charset="0"/>
                <a:ea typeface="ＭＳ Ｐゴシック" pitchFamily="34" charset="-128"/>
              </a:defRPr>
            </a:lvl1pPr>
            <a:lvl2pPr marL="742950" indent="-285750">
              <a:defRPr sz="2200">
                <a:solidFill>
                  <a:schemeClr val="tx1"/>
                </a:solidFill>
                <a:latin typeface="Arial" pitchFamily="34" charset="0"/>
                <a:ea typeface="ＭＳ Ｐゴシック" pitchFamily="34" charset="-128"/>
              </a:defRPr>
            </a:lvl2pPr>
            <a:lvl3pPr marL="1143000" indent="-228600">
              <a:defRPr sz="2200">
                <a:solidFill>
                  <a:schemeClr val="tx1"/>
                </a:solidFill>
                <a:latin typeface="Arial" pitchFamily="34" charset="0"/>
                <a:ea typeface="ＭＳ Ｐゴシック" pitchFamily="34" charset="-128"/>
              </a:defRPr>
            </a:lvl3pPr>
            <a:lvl4pPr marL="1600200" indent="-228600">
              <a:defRPr sz="2200">
                <a:solidFill>
                  <a:schemeClr val="tx1"/>
                </a:solidFill>
                <a:latin typeface="Arial" pitchFamily="34" charset="0"/>
                <a:ea typeface="ＭＳ Ｐゴシック" pitchFamily="34" charset="-128"/>
              </a:defRPr>
            </a:lvl4pPr>
            <a:lvl5pPr marL="2057400" indent="-22860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spcBef>
                <a:spcPct val="50000"/>
              </a:spcBef>
            </a:pPr>
            <a:endParaRPr lang="en-GB" sz="2400" b="1">
              <a:latin typeface="Times" charset="0"/>
            </a:endParaRPr>
          </a:p>
        </p:txBody>
      </p:sp>
      <p:sp>
        <p:nvSpPr>
          <p:cNvPr id="3092" name="Rectangle 20"/>
          <p:cNvSpPr>
            <a:spLocks noGrp="1" noChangeArrowheads="1"/>
          </p:cNvSpPr>
          <p:nvPr>
            <p:ph type="title"/>
          </p:nvPr>
        </p:nvSpPr>
        <p:spPr/>
        <p:txBody>
          <a:bodyPr/>
          <a:lstStyle/>
          <a:p>
            <a:pPr eaLnBrk="1" hangingPunct="1">
              <a:defRPr/>
            </a:pPr>
            <a:r>
              <a:rPr lang="en-GB">
                <a:cs typeface="+mj-cs"/>
              </a:rPr>
              <a:t>Contents</a:t>
            </a:r>
          </a:p>
        </p:txBody>
      </p:sp>
      <p:sp>
        <p:nvSpPr>
          <p:cNvPr id="3093" name="Rectangle 21"/>
          <p:cNvSpPr>
            <a:spLocks noGrp="1" noChangeArrowheads="1"/>
          </p:cNvSpPr>
          <p:nvPr>
            <p:ph type="body" idx="1"/>
          </p:nvPr>
        </p:nvSpPr>
        <p:spPr>
          <a:xfrm>
            <a:off x="179512" y="2060848"/>
            <a:ext cx="8640960" cy="4104456"/>
          </a:xfrm>
        </p:spPr>
        <p:txBody>
          <a:bodyPr/>
          <a:lstStyle/>
          <a:p>
            <a:pPr marL="285750" indent="-285750">
              <a:spcBef>
                <a:spcPct val="50000"/>
              </a:spcBef>
              <a:buFont typeface="Arial" pitchFamily="34" charset="0"/>
              <a:buChar char="•"/>
            </a:pPr>
            <a:r>
              <a:rPr lang="en-GB" sz="2400"/>
              <a:t>Private 5G Networks</a:t>
            </a:r>
          </a:p>
          <a:p>
            <a:pPr marL="285750" indent="-285750">
              <a:spcBef>
                <a:spcPct val="50000"/>
              </a:spcBef>
              <a:buFont typeface="Arial" pitchFamily="34" charset="0"/>
              <a:buChar char="•"/>
            </a:pPr>
            <a:r>
              <a:rPr lang="en-GB" sz="2400"/>
              <a:t>Railway Communications GSM-R to FRMCS</a:t>
            </a:r>
          </a:p>
          <a:p>
            <a:pPr marL="285750" indent="-285750">
              <a:spcBef>
                <a:spcPct val="50000"/>
              </a:spcBef>
              <a:buFont typeface="Arial" pitchFamily="34" charset="0"/>
              <a:buChar char="•"/>
            </a:pPr>
            <a:r>
              <a:rPr lang="en-GB" sz="2400"/>
              <a:t>Satellite</a:t>
            </a:r>
          </a:p>
          <a:p>
            <a:pPr marL="285750" indent="-285750">
              <a:spcBef>
                <a:spcPct val="50000"/>
              </a:spcBef>
              <a:buFont typeface="Arial" pitchFamily="34" charset="0"/>
              <a:buChar char="•"/>
            </a:pPr>
            <a:r>
              <a:rPr lang="en-GB" sz="2400"/>
              <a:t>Automotive</a:t>
            </a:r>
          </a:p>
          <a:p>
            <a:pPr marL="285750" indent="-285750">
              <a:spcBef>
                <a:spcPct val="50000"/>
              </a:spcBef>
              <a:buFont typeface="Arial" pitchFamily="34" charset="0"/>
              <a:buChar char="•"/>
            </a:pPr>
            <a:r>
              <a:rPr lang="en-GB" sz="2400"/>
              <a:t>Drones</a:t>
            </a:r>
          </a:p>
          <a:p>
            <a:pPr marL="285750" indent="-285750">
              <a:spcBef>
                <a:spcPct val="50000"/>
              </a:spcBef>
              <a:buFont typeface="Arial" pitchFamily="34" charset="0"/>
              <a:buChar char="•"/>
            </a:pPr>
            <a:r>
              <a:rPr lang="en-GB" sz="2400"/>
              <a:t>Wireless Charging</a:t>
            </a:r>
          </a:p>
          <a:p>
            <a:pPr marL="285750" indent="-285750">
              <a:spcBef>
                <a:spcPct val="50000"/>
              </a:spcBef>
              <a:buFont typeface="Arial" pitchFamily="34" charset="0"/>
              <a:buChar char="•"/>
            </a:pPr>
            <a:r>
              <a:rPr lang="en-GB" sz="2400"/>
              <a:t>Jammers</a:t>
            </a:r>
            <a:endParaRPr lang="da-DK" sz="2400"/>
          </a:p>
          <a:p>
            <a:pPr eaLnBrk="1" hangingPunct="1">
              <a:defRPr/>
            </a:pPr>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AB7D0-D34C-7A93-E331-185AC12584BD}"/>
              </a:ext>
            </a:extLst>
          </p:cNvPr>
          <p:cNvSpPr>
            <a:spLocks noGrp="1"/>
          </p:cNvSpPr>
          <p:nvPr>
            <p:ph type="title"/>
          </p:nvPr>
        </p:nvSpPr>
        <p:spPr/>
        <p:txBody>
          <a:bodyPr/>
          <a:lstStyle/>
          <a:p>
            <a:r>
              <a:rPr lang="en-US"/>
              <a:t>Private 5G networks</a:t>
            </a:r>
            <a:endParaRPr lang="en-GB"/>
          </a:p>
        </p:txBody>
      </p:sp>
      <p:sp>
        <p:nvSpPr>
          <p:cNvPr id="3" name="Content Placeholder 2">
            <a:extLst>
              <a:ext uri="{FF2B5EF4-FFF2-40B4-BE49-F238E27FC236}">
                <a16:creationId xmlns:a16="http://schemas.microsoft.com/office/drawing/2014/main" id="{98ED858D-043D-4121-4B96-C61A91378849}"/>
              </a:ext>
            </a:extLst>
          </p:cNvPr>
          <p:cNvSpPr>
            <a:spLocks noGrp="1"/>
          </p:cNvSpPr>
          <p:nvPr>
            <p:ph idx="1"/>
          </p:nvPr>
        </p:nvSpPr>
        <p:spPr/>
        <p:txBody>
          <a:bodyPr/>
          <a:lstStyle/>
          <a:p>
            <a:r>
              <a:rPr lang="en-US"/>
              <a:t>FM60 was set up to Develop a </a:t>
            </a:r>
            <a:r>
              <a:rPr lang="en-US" err="1"/>
              <a:t>harmonised</a:t>
            </a:r>
            <a:r>
              <a:rPr lang="en-US"/>
              <a:t> frequency arrangement and </a:t>
            </a:r>
            <a:r>
              <a:rPr lang="en-US" err="1"/>
              <a:t>harmonised</a:t>
            </a:r>
            <a:r>
              <a:rPr lang="en-US"/>
              <a:t> technical conditions for the shared use of the 3.8-4.2 GHz.</a:t>
            </a:r>
          </a:p>
          <a:p>
            <a:pPr marL="0" indent="0">
              <a:buNone/>
            </a:pPr>
            <a:endParaRPr lang="en-US"/>
          </a:p>
          <a:p>
            <a:r>
              <a:rPr lang="en-US">
                <a:hlinkClick r:id="rId3"/>
              </a:rPr>
              <a:t>CEPT Report 088 </a:t>
            </a:r>
            <a:r>
              <a:rPr lang="en-US"/>
              <a:t>and </a:t>
            </a:r>
            <a:r>
              <a:rPr lang="en-US">
                <a:hlinkClick r:id="rId4"/>
              </a:rPr>
              <a:t>ECC Decision (24)01 </a:t>
            </a:r>
            <a:r>
              <a:rPr lang="en-US"/>
              <a:t>published in November 2024.</a:t>
            </a:r>
          </a:p>
          <a:p>
            <a:pPr marL="0" indent="0">
              <a:buNone/>
            </a:pPr>
            <a:endParaRPr lang="en-US"/>
          </a:p>
          <a:p>
            <a:r>
              <a:rPr lang="en-US"/>
              <a:t>FM60 now developing </a:t>
            </a:r>
            <a:r>
              <a:rPr lang="en-US">
                <a:hlinkClick r:id="rId5"/>
              </a:rPr>
              <a:t>a new ECC Recommendation </a:t>
            </a:r>
            <a:r>
              <a:rPr lang="en-US"/>
              <a:t>to provide national guidance on the shared use of the 3.8-4.2 GHz band for WBB LMP</a:t>
            </a:r>
          </a:p>
          <a:p>
            <a:endParaRPr lang="en-GB"/>
          </a:p>
        </p:txBody>
      </p:sp>
      <p:sp>
        <p:nvSpPr>
          <p:cNvPr id="4" name="Footer Placeholder 3">
            <a:extLst>
              <a:ext uri="{FF2B5EF4-FFF2-40B4-BE49-F238E27FC236}">
                <a16:creationId xmlns:a16="http://schemas.microsoft.com/office/drawing/2014/main" id="{06B8164D-9D8E-A63A-E04F-AF6057EDDA90}"/>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771906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DC057-BCD7-D20D-369B-082C332467E8}"/>
              </a:ext>
            </a:extLst>
          </p:cNvPr>
          <p:cNvSpPr>
            <a:spLocks noGrp="1"/>
          </p:cNvSpPr>
          <p:nvPr>
            <p:ph type="title"/>
          </p:nvPr>
        </p:nvSpPr>
        <p:spPr/>
        <p:txBody>
          <a:bodyPr/>
          <a:lstStyle/>
          <a:p>
            <a:r>
              <a:rPr lang="en-US"/>
              <a:t>Railway Communications GSM-R to FRMCS</a:t>
            </a:r>
            <a:endParaRPr lang="en-GB"/>
          </a:p>
        </p:txBody>
      </p:sp>
      <p:sp>
        <p:nvSpPr>
          <p:cNvPr id="3" name="Content Placeholder 2">
            <a:extLst>
              <a:ext uri="{FF2B5EF4-FFF2-40B4-BE49-F238E27FC236}">
                <a16:creationId xmlns:a16="http://schemas.microsoft.com/office/drawing/2014/main" id="{1A9C16F0-AD64-013E-5ADC-B9221A2F7B52}"/>
              </a:ext>
            </a:extLst>
          </p:cNvPr>
          <p:cNvSpPr>
            <a:spLocks noGrp="1"/>
          </p:cNvSpPr>
          <p:nvPr>
            <p:ph idx="1"/>
          </p:nvPr>
        </p:nvSpPr>
        <p:spPr/>
        <p:txBody>
          <a:bodyPr/>
          <a:lstStyle/>
          <a:p>
            <a:r>
              <a:rPr lang="en-US"/>
              <a:t>Currently Rail communication works on a 2G system called </a:t>
            </a:r>
            <a:r>
              <a:rPr lang="en-US">
                <a:hlinkClick r:id="rId3"/>
              </a:rPr>
              <a:t>GSM</a:t>
            </a:r>
            <a:r>
              <a:rPr lang="en-US"/>
              <a:t>-R.</a:t>
            </a:r>
          </a:p>
          <a:p>
            <a:r>
              <a:rPr lang="en-US"/>
              <a:t>FM56 was set up to work on spectrum issues related to railway applications, especially GSM-R and its successor.</a:t>
            </a:r>
          </a:p>
          <a:p>
            <a:r>
              <a:rPr lang="en-GB"/>
              <a:t>In 2017 </a:t>
            </a:r>
            <a:r>
              <a:rPr lang="en-GB">
                <a:hlinkClick r:id="rId4"/>
              </a:rPr>
              <a:t>ETSI</a:t>
            </a:r>
            <a:r>
              <a:rPr lang="en-GB"/>
              <a:t> published the System Reference document (</a:t>
            </a:r>
            <a:r>
              <a:rPr lang="en-GB" err="1"/>
              <a:t>SRDoc</a:t>
            </a:r>
            <a:r>
              <a:rPr lang="en-GB"/>
              <a:t>) </a:t>
            </a:r>
            <a:r>
              <a:rPr lang="en-GB">
                <a:hlinkClick r:id="rId4"/>
              </a:rPr>
              <a:t>TR 103 333 </a:t>
            </a:r>
            <a:r>
              <a:rPr lang="en-GB"/>
              <a:t>requesting FRMCS.</a:t>
            </a:r>
          </a:p>
          <a:p>
            <a:r>
              <a:rPr lang="en-GB">
                <a:hlinkClick r:id="rId5"/>
              </a:rPr>
              <a:t>ECC Decision (20)02 </a:t>
            </a:r>
            <a:r>
              <a:rPr lang="en-GB"/>
              <a:t>was published in June 2020.  The EU has now </a:t>
            </a:r>
            <a:r>
              <a:rPr lang="en-GB">
                <a:hlinkClick r:id="rId6"/>
              </a:rPr>
              <a:t>mandated</a:t>
            </a:r>
            <a:r>
              <a:rPr lang="en-GB"/>
              <a:t> CEPT to suggest harmonised technical conditions. Draft CEPT Report 90.</a:t>
            </a:r>
          </a:p>
        </p:txBody>
      </p:sp>
      <p:sp>
        <p:nvSpPr>
          <p:cNvPr id="4" name="Footer Placeholder 3">
            <a:extLst>
              <a:ext uri="{FF2B5EF4-FFF2-40B4-BE49-F238E27FC236}">
                <a16:creationId xmlns:a16="http://schemas.microsoft.com/office/drawing/2014/main" id="{FAEDB1CD-4EE5-8474-563E-78092A0E3A6F}"/>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2283079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5A63-3E18-221B-14EE-324F3E22E85A}"/>
              </a:ext>
            </a:extLst>
          </p:cNvPr>
          <p:cNvSpPr>
            <a:spLocks noGrp="1"/>
          </p:cNvSpPr>
          <p:nvPr>
            <p:ph type="title"/>
          </p:nvPr>
        </p:nvSpPr>
        <p:spPr/>
        <p:txBody>
          <a:bodyPr/>
          <a:lstStyle/>
          <a:p>
            <a:r>
              <a:rPr lang="en-US"/>
              <a:t>Satellite</a:t>
            </a:r>
            <a:endParaRPr lang="en-GB"/>
          </a:p>
        </p:txBody>
      </p:sp>
      <p:sp>
        <p:nvSpPr>
          <p:cNvPr id="3" name="Content Placeholder 2">
            <a:extLst>
              <a:ext uri="{FF2B5EF4-FFF2-40B4-BE49-F238E27FC236}">
                <a16:creationId xmlns:a16="http://schemas.microsoft.com/office/drawing/2014/main" id="{C514C4E6-5CA9-4DDD-70EB-F07653A01838}"/>
              </a:ext>
            </a:extLst>
          </p:cNvPr>
          <p:cNvSpPr>
            <a:spLocks noGrp="1"/>
          </p:cNvSpPr>
          <p:nvPr>
            <p:ph idx="1"/>
          </p:nvPr>
        </p:nvSpPr>
        <p:spPr/>
        <p:txBody>
          <a:bodyPr/>
          <a:lstStyle/>
          <a:p>
            <a:r>
              <a:rPr lang="en-US"/>
              <a:t>Galileo is an EU funded </a:t>
            </a:r>
            <a:r>
              <a:rPr lang="en-GB" b="0" i="0">
                <a:solidFill>
                  <a:srgbClr val="202122"/>
                </a:solidFill>
                <a:effectLst/>
                <a:latin typeface="Arial" panose="020B0604020202020204" pitchFamily="34" charset="0"/>
              </a:rPr>
              <a:t>independent high-precision </a:t>
            </a:r>
            <a:r>
              <a:rPr lang="en-US"/>
              <a:t>GNSS system with greater accuracy than GPS.  However, it shares 1258-1300 MHz spectrum with Amateur Radio.  Draft </a:t>
            </a:r>
            <a:r>
              <a:rPr lang="en-US">
                <a:hlinkClick r:id="rId3"/>
              </a:rPr>
              <a:t>ECC Decision (25)01</a:t>
            </a:r>
            <a:r>
              <a:rPr lang="en-US"/>
              <a:t>, setting out the shared use is currently under public consultation.</a:t>
            </a:r>
          </a:p>
          <a:p>
            <a:pPr marL="0" indent="0">
              <a:buNone/>
            </a:pPr>
            <a:endParaRPr lang="en-US"/>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200" b="0" i="0" u="none" strike="noStrike" kern="0" cap="none" spc="0" normalizeH="0" baseline="0" noProof="0">
                <a:ln>
                  <a:noFill/>
                </a:ln>
                <a:solidFill>
                  <a:srgbClr val="000000"/>
                </a:solidFill>
                <a:effectLst/>
                <a:uLnTx/>
                <a:uFillTx/>
                <a:latin typeface="Arial"/>
                <a:ea typeface="ＭＳ Ｐゴシック"/>
              </a:rPr>
              <a:t>FM44 developed an </a:t>
            </a:r>
            <a:r>
              <a:rPr kumimoji="0" lang="en-US" sz="2200" b="0" i="0" u="none" strike="noStrike" kern="0" cap="none" spc="0" normalizeH="0" baseline="0" noProof="0">
                <a:ln>
                  <a:noFill/>
                </a:ln>
                <a:solidFill>
                  <a:srgbClr val="000000"/>
                </a:solidFill>
                <a:effectLst/>
                <a:uLnTx/>
                <a:uFillTx/>
                <a:latin typeface="Arial"/>
                <a:ea typeface="ＭＳ Ｐゴシック"/>
                <a:hlinkClick r:id="rId4"/>
              </a:rPr>
              <a:t>ECC Report </a:t>
            </a:r>
            <a:r>
              <a:rPr kumimoji="0" lang="en-US" sz="2200" b="0" i="0" u="none" strike="noStrike" kern="0" cap="none" spc="0" normalizeH="0" baseline="0" noProof="0">
                <a:ln>
                  <a:noFill/>
                </a:ln>
                <a:solidFill>
                  <a:srgbClr val="000000"/>
                </a:solidFill>
                <a:effectLst/>
                <a:uLnTx/>
                <a:uFillTx/>
                <a:latin typeface="Arial"/>
                <a:ea typeface="ＭＳ Ｐゴシック"/>
              </a:rPr>
              <a:t>on the regulatory analyses of satellite use in the band 862-870 MHz to communicate with terrestrial SRD.  Draft </a:t>
            </a:r>
            <a:r>
              <a:rPr kumimoji="0" lang="en-US" sz="2200" b="0" i="0" u="none" strike="noStrike" kern="0" cap="none" spc="0" normalizeH="0" baseline="0" noProof="0">
                <a:ln>
                  <a:noFill/>
                </a:ln>
                <a:solidFill>
                  <a:srgbClr val="000000"/>
                </a:solidFill>
                <a:effectLst/>
                <a:uLnTx/>
                <a:uFillTx/>
                <a:latin typeface="Arial"/>
                <a:ea typeface="ＭＳ Ｐゴシック"/>
                <a:hlinkClick r:id="rId3"/>
              </a:rPr>
              <a:t>ECC Decision (25)02 </a:t>
            </a:r>
            <a:r>
              <a:rPr kumimoji="0" lang="en-US" sz="2200" b="0" i="0" u="none" strike="noStrike" kern="0" cap="none" spc="0" normalizeH="0" baseline="0" noProof="0">
                <a:ln>
                  <a:noFill/>
                </a:ln>
                <a:solidFill>
                  <a:srgbClr val="000000"/>
                </a:solidFill>
                <a:effectLst/>
                <a:uLnTx/>
                <a:uFillTx/>
                <a:latin typeface="Arial"/>
                <a:ea typeface="ＭＳ Ｐゴシック"/>
              </a:rPr>
              <a:t>is currently under public consultation.</a:t>
            </a:r>
          </a:p>
          <a:p>
            <a:endParaRPr lang="en-GB"/>
          </a:p>
        </p:txBody>
      </p:sp>
      <p:sp>
        <p:nvSpPr>
          <p:cNvPr id="4" name="Footer Placeholder 3">
            <a:extLst>
              <a:ext uri="{FF2B5EF4-FFF2-40B4-BE49-F238E27FC236}">
                <a16:creationId xmlns:a16="http://schemas.microsoft.com/office/drawing/2014/main" id="{57F95DEE-D914-4A3F-2D74-D5F4FE8304AF}"/>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2498624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C9A00-FB26-AFCE-6868-D6896C918939}"/>
              </a:ext>
            </a:extLst>
          </p:cNvPr>
          <p:cNvSpPr>
            <a:spLocks noGrp="1"/>
          </p:cNvSpPr>
          <p:nvPr>
            <p:ph type="title"/>
          </p:nvPr>
        </p:nvSpPr>
        <p:spPr/>
        <p:txBody>
          <a:bodyPr/>
          <a:lstStyle/>
          <a:p>
            <a:r>
              <a:rPr lang="en-US"/>
              <a:t>Automotive</a:t>
            </a:r>
            <a:endParaRPr lang="en-GB"/>
          </a:p>
        </p:txBody>
      </p:sp>
      <p:sp>
        <p:nvSpPr>
          <p:cNvPr id="3" name="Content Placeholder 2">
            <a:extLst>
              <a:ext uri="{FF2B5EF4-FFF2-40B4-BE49-F238E27FC236}">
                <a16:creationId xmlns:a16="http://schemas.microsoft.com/office/drawing/2014/main" id="{43B55820-370F-49E4-72CB-079ED77B30C1}"/>
              </a:ext>
            </a:extLst>
          </p:cNvPr>
          <p:cNvSpPr>
            <a:spLocks noGrp="1"/>
          </p:cNvSpPr>
          <p:nvPr>
            <p:ph idx="1"/>
          </p:nvPr>
        </p:nvSpPr>
        <p:spPr/>
        <p:txBody>
          <a:bodyPr/>
          <a:lstStyle/>
          <a:p>
            <a:r>
              <a:rPr lang="en-US"/>
              <a:t>Intelligent Transport Systems (ITS)</a:t>
            </a:r>
          </a:p>
          <a:p>
            <a:pPr lvl="1"/>
            <a:r>
              <a:rPr lang="en-US"/>
              <a:t>ITS was originally allocated  5875-5925 MHz in 2008 on a request for a very specific list of automotive applications and it envisioned the extensive roll-out of road infrastructure as well as enabled vehicles.</a:t>
            </a:r>
          </a:p>
          <a:p>
            <a:pPr lvl="1"/>
            <a:r>
              <a:rPr lang="en-US"/>
              <a:t>Two technology visions, ETSI G5 and LTE-V</a:t>
            </a:r>
          </a:p>
          <a:p>
            <a:pPr lvl="1"/>
            <a:r>
              <a:rPr lang="en-US"/>
              <a:t>ECC Decision (08)01 recently changed to allow 20 MHz channels</a:t>
            </a:r>
          </a:p>
          <a:p>
            <a:pPr lvl="1"/>
            <a:r>
              <a:rPr lang="en-US"/>
              <a:t>24 January 2025 the EU Mandated to CEPT on ITS wider channels.  </a:t>
            </a:r>
          </a:p>
        </p:txBody>
      </p:sp>
      <p:sp>
        <p:nvSpPr>
          <p:cNvPr id="4" name="Footer Placeholder 3">
            <a:extLst>
              <a:ext uri="{FF2B5EF4-FFF2-40B4-BE49-F238E27FC236}">
                <a16:creationId xmlns:a16="http://schemas.microsoft.com/office/drawing/2014/main" id="{4699C0FB-79F0-417C-F2FD-6D9BEA233443}"/>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4125015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8B1B6-BFF2-7F1A-696B-C2A04A3D97BA}"/>
              </a:ext>
            </a:extLst>
          </p:cNvPr>
          <p:cNvSpPr>
            <a:spLocks noGrp="1"/>
          </p:cNvSpPr>
          <p:nvPr>
            <p:ph type="title"/>
          </p:nvPr>
        </p:nvSpPr>
        <p:spPr/>
        <p:txBody>
          <a:bodyPr/>
          <a:lstStyle/>
          <a:p>
            <a:r>
              <a:rPr lang="en-US"/>
              <a:t>Automotive</a:t>
            </a:r>
            <a:endParaRPr lang="en-GB"/>
          </a:p>
        </p:txBody>
      </p:sp>
      <p:sp>
        <p:nvSpPr>
          <p:cNvPr id="3" name="Content Placeholder 2">
            <a:extLst>
              <a:ext uri="{FF2B5EF4-FFF2-40B4-BE49-F238E27FC236}">
                <a16:creationId xmlns:a16="http://schemas.microsoft.com/office/drawing/2014/main" id="{17544345-42E9-5ACF-CB82-382B7D3328A3}"/>
              </a:ext>
            </a:extLst>
          </p:cNvPr>
          <p:cNvSpPr>
            <a:spLocks noGrp="1"/>
          </p:cNvSpPr>
          <p:nvPr>
            <p:ph idx="1"/>
          </p:nvPr>
        </p:nvSpPr>
        <p:spPr/>
        <p:txBody>
          <a:bodyPr/>
          <a:lstStyle/>
          <a:p>
            <a:r>
              <a:rPr lang="en-US"/>
              <a:t>Short Range Radar (SRR)</a:t>
            </a:r>
          </a:p>
          <a:p>
            <a:pPr lvl="1"/>
            <a:r>
              <a:rPr lang="en-US"/>
              <a:t>SRR are now commonplace on many new vehicles</a:t>
            </a:r>
          </a:p>
          <a:p>
            <a:pPr lvl="1"/>
            <a:r>
              <a:rPr lang="en-US"/>
              <a:t>They are the sensor behind automated braking, adaptive cruise control and is some cases parking assist.</a:t>
            </a:r>
          </a:p>
          <a:p>
            <a:pPr lvl="1"/>
            <a:r>
              <a:rPr lang="en-US"/>
              <a:t>Long range (pencil beam) and Short Range (UWB)</a:t>
            </a:r>
          </a:p>
          <a:p>
            <a:pPr lvl="1"/>
            <a:r>
              <a:rPr lang="en-US"/>
              <a:t>Operating around 80 GHz – potential impact on other spectrum users such as Radio-Astronomy</a:t>
            </a:r>
          </a:p>
          <a:p>
            <a:pPr lvl="1"/>
            <a:r>
              <a:rPr lang="en-US"/>
              <a:t>Ongoing studies – usually in SE24. </a:t>
            </a:r>
          </a:p>
          <a:p>
            <a:endParaRPr lang="en-GB"/>
          </a:p>
        </p:txBody>
      </p:sp>
      <p:sp>
        <p:nvSpPr>
          <p:cNvPr id="4" name="Footer Placeholder 3">
            <a:extLst>
              <a:ext uri="{FF2B5EF4-FFF2-40B4-BE49-F238E27FC236}">
                <a16:creationId xmlns:a16="http://schemas.microsoft.com/office/drawing/2014/main" id="{E8F06AB7-9F78-1D16-1A77-488CA71BEA30}"/>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3472084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505CB-0BFF-D885-784B-7977DEF8CE25}"/>
              </a:ext>
            </a:extLst>
          </p:cNvPr>
          <p:cNvSpPr>
            <a:spLocks noGrp="1"/>
          </p:cNvSpPr>
          <p:nvPr>
            <p:ph type="title"/>
          </p:nvPr>
        </p:nvSpPr>
        <p:spPr/>
        <p:txBody>
          <a:bodyPr/>
          <a:lstStyle/>
          <a:p>
            <a:r>
              <a:rPr lang="en-US"/>
              <a:t>Drones</a:t>
            </a:r>
            <a:endParaRPr lang="en-GB"/>
          </a:p>
        </p:txBody>
      </p:sp>
      <p:sp>
        <p:nvSpPr>
          <p:cNvPr id="3" name="Content Placeholder 2">
            <a:extLst>
              <a:ext uri="{FF2B5EF4-FFF2-40B4-BE49-F238E27FC236}">
                <a16:creationId xmlns:a16="http://schemas.microsoft.com/office/drawing/2014/main" id="{3502A3B6-285E-C651-9E61-DE80AB3AF29F}"/>
              </a:ext>
            </a:extLst>
          </p:cNvPr>
          <p:cNvSpPr>
            <a:spLocks noGrp="1"/>
          </p:cNvSpPr>
          <p:nvPr>
            <p:ph idx="1"/>
          </p:nvPr>
        </p:nvSpPr>
        <p:spPr/>
        <p:txBody>
          <a:bodyPr/>
          <a:lstStyle/>
          <a:p>
            <a:r>
              <a:rPr lang="en-US"/>
              <a:t>ECC Recommendation (24)02 guidance on governmental UAS (Drones) 1880-1900 MHz and 1910-1920 MHz</a:t>
            </a:r>
          </a:p>
          <a:p>
            <a:r>
              <a:rPr lang="en-US"/>
              <a:t>Control of the Drone</a:t>
            </a:r>
          </a:p>
          <a:p>
            <a:r>
              <a:rPr lang="en-US"/>
              <a:t>Spectrum for Payload</a:t>
            </a:r>
          </a:p>
          <a:p>
            <a:r>
              <a:rPr lang="en-US"/>
              <a:t>Autonomous or controlled (or both!)</a:t>
            </a:r>
          </a:p>
          <a:p>
            <a:r>
              <a:rPr lang="en-US"/>
              <a:t>ERC Recommendation 70-03 Annex 3 for WBDTS using FHSS at 100mW but low range line of sight to the controller.</a:t>
            </a:r>
            <a:endParaRPr lang="en-GB"/>
          </a:p>
        </p:txBody>
      </p:sp>
      <p:sp>
        <p:nvSpPr>
          <p:cNvPr id="4" name="Footer Placeholder 3">
            <a:extLst>
              <a:ext uri="{FF2B5EF4-FFF2-40B4-BE49-F238E27FC236}">
                <a16:creationId xmlns:a16="http://schemas.microsoft.com/office/drawing/2014/main" id="{187B11A0-C1B8-3B3D-D718-5D1EA5ED7B40}"/>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3424475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EAA19-D14E-FE05-B64D-933F0FCEE8CB}"/>
              </a:ext>
            </a:extLst>
          </p:cNvPr>
          <p:cNvSpPr>
            <a:spLocks noGrp="1"/>
          </p:cNvSpPr>
          <p:nvPr>
            <p:ph type="title"/>
          </p:nvPr>
        </p:nvSpPr>
        <p:spPr/>
        <p:txBody>
          <a:bodyPr/>
          <a:lstStyle/>
          <a:p>
            <a:r>
              <a:rPr lang="en-US"/>
              <a:t>Wireless charging</a:t>
            </a:r>
            <a:endParaRPr lang="en-GB"/>
          </a:p>
        </p:txBody>
      </p:sp>
      <p:sp>
        <p:nvSpPr>
          <p:cNvPr id="3" name="Content Placeholder 2">
            <a:extLst>
              <a:ext uri="{FF2B5EF4-FFF2-40B4-BE49-F238E27FC236}">
                <a16:creationId xmlns:a16="http://schemas.microsoft.com/office/drawing/2014/main" id="{49463AE4-B32C-7204-960E-01573F1C8D0C}"/>
              </a:ext>
            </a:extLst>
          </p:cNvPr>
          <p:cNvSpPr>
            <a:spLocks noGrp="1"/>
          </p:cNvSpPr>
          <p:nvPr>
            <p:ph idx="1"/>
          </p:nvPr>
        </p:nvSpPr>
        <p:spPr/>
        <p:txBody>
          <a:bodyPr/>
          <a:lstStyle/>
          <a:p>
            <a:r>
              <a:rPr lang="en-US"/>
              <a:t>WPT</a:t>
            </a:r>
          </a:p>
          <a:p>
            <a:pPr lvl="1"/>
            <a:r>
              <a:rPr lang="en-US"/>
              <a:t>New ECC Recommendation (25)01.  Has for first time set the correct regulatory framework for WPT.</a:t>
            </a:r>
          </a:p>
          <a:p>
            <a:pPr lvl="1"/>
            <a:r>
              <a:rPr lang="en-US"/>
              <a:t>Previously placed on the market as either SRD or non radio devices under the ECM Directive.</a:t>
            </a:r>
          </a:p>
          <a:p>
            <a:pPr lvl="1"/>
            <a:r>
              <a:rPr lang="en-US"/>
              <a:t>Now higher power and additional frequency bands being considered,</a:t>
            </a:r>
          </a:p>
          <a:p>
            <a:r>
              <a:rPr lang="en-US"/>
              <a:t>WPT-EV Electric vehicle charging</a:t>
            </a:r>
          </a:p>
          <a:p>
            <a:pPr lvl="1"/>
            <a:r>
              <a:rPr lang="en-US"/>
              <a:t>How to charge a 60 kWh battery?</a:t>
            </a:r>
          </a:p>
          <a:p>
            <a:pPr lvl="1"/>
            <a:r>
              <a:rPr lang="en-US"/>
              <a:t>Ongoing studies.</a:t>
            </a:r>
            <a:endParaRPr lang="en-GB"/>
          </a:p>
        </p:txBody>
      </p:sp>
      <p:sp>
        <p:nvSpPr>
          <p:cNvPr id="4" name="Footer Placeholder 3">
            <a:extLst>
              <a:ext uri="{FF2B5EF4-FFF2-40B4-BE49-F238E27FC236}">
                <a16:creationId xmlns:a16="http://schemas.microsoft.com/office/drawing/2014/main" id="{8C7CC18B-EFE9-E20B-8E2C-EDF5D327B655}"/>
              </a:ext>
            </a:extLst>
          </p:cNvPr>
          <p:cNvSpPr>
            <a:spLocks noGrp="1"/>
          </p:cNvSpPr>
          <p:nvPr>
            <p:ph type="ftr" sz="quarter" idx="10"/>
          </p:nvPr>
        </p:nvSpPr>
        <p:spPr/>
        <p:txBody>
          <a:bodyPr/>
          <a:lstStyle/>
          <a:p>
            <a:r>
              <a:rPr lang="en-US" sz="900" b="0" i="0">
                <a:solidFill>
                  <a:srgbClr val="5A5A5A"/>
                </a:solidFill>
                <a:effectLst/>
                <a:latin typeface="Mina"/>
              </a:rPr>
              <a:t>CEPT Workshop on Spectrum,  Numbering, ITU Policy, and Postal Regulation 20-21 March 2025</a:t>
            </a:r>
            <a:endParaRPr lang="en-US" sz="900">
              <a:latin typeface="Times" charset="0"/>
            </a:endParaRPr>
          </a:p>
        </p:txBody>
      </p:sp>
    </p:spTree>
    <p:extLst>
      <p:ext uri="{BB962C8B-B14F-4D97-AF65-F5344CB8AC3E}">
        <p14:creationId xmlns:p14="http://schemas.microsoft.com/office/powerpoint/2010/main" val="3035203256"/>
      </p:ext>
    </p:extLst>
  </p:cSld>
  <p:clrMapOvr>
    <a:masterClrMapping/>
  </p:clrMapOvr>
</p:sld>
</file>

<file path=ppt/theme/theme1.xml><?xml version="1.0" encoding="utf-8"?>
<a:theme xmlns:a="http://schemas.openxmlformats.org/drawingml/2006/main" name="Blank Presentation">
  <a:themeElements>
    <a:clrScheme name="">
      <a:dk1>
        <a:srgbClr val="000000"/>
      </a:dk1>
      <a:lt1>
        <a:srgbClr val="BFC5C8"/>
      </a:lt1>
      <a:dk2>
        <a:srgbClr val="000000"/>
      </a:dk2>
      <a:lt2>
        <a:srgbClr val="808080"/>
      </a:lt2>
      <a:accent1>
        <a:srgbClr val="BBE0E3"/>
      </a:accent1>
      <a:accent2>
        <a:srgbClr val="333399"/>
      </a:accent2>
      <a:accent3>
        <a:srgbClr val="DCDFE0"/>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a:ln>
              <a:noFill/>
            </a:ln>
            <a:solidFill>
              <a:srgbClr val="000000"/>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a:ln>
              <a:noFill/>
            </a:ln>
            <a:solidFill>
              <a:srgbClr val="000000"/>
            </a:solidFill>
            <a:effectLst/>
            <a:latin typeface="Arial"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C7397DE0C802142AFB0136569611215" ma:contentTypeVersion="18" ma:contentTypeDescription="Opret et nyt dokument." ma:contentTypeScope="" ma:versionID="9b209ce3aa0d4e7ba15df81b94998857">
  <xsd:schema xmlns:xsd="http://www.w3.org/2001/XMLSchema" xmlns:xs="http://www.w3.org/2001/XMLSchema" xmlns:p="http://schemas.microsoft.com/office/2006/metadata/properties" xmlns:ns2="d4255d4f-b660-4ca3-ba49-4e7bf63d41a1" xmlns:ns3="e6f3b174-eae9-4ca3-82a7-08b50218f9e5" targetNamespace="http://schemas.microsoft.com/office/2006/metadata/properties" ma:root="true" ma:fieldsID="e8882b23a591a5c06ab64e118247c551" ns2:_="" ns3:_="">
    <xsd:import namespace="d4255d4f-b660-4ca3-ba49-4e7bf63d41a1"/>
    <xsd:import namespace="e6f3b174-eae9-4ca3-82a7-08b50218f9e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55d4f-b660-4ca3-ba49-4e7bf63d41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ledmærker" ma:readOnly="false" ma:fieldId="{5cf76f15-5ced-4ddc-b409-7134ff3c332f}" ma:taxonomyMulti="true" ma:sspId="5d35b376-a3a2-426a-9fc5-6d8960fb2b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f3b174-eae9-4ca3-82a7-08b50218f9e5" elementFormDefault="qualified">
    <xsd:import namespace="http://schemas.microsoft.com/office/2006/documentManagement/types"/>
    <xsd:import namespace="http://schemas.microsoft.com/office/infopath/2007/PartnerControls"/>
    <xsd:element name="SharedWithUsers" ma:index="19"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lt med detaljer" ma:internalName="SharedWithDetails" ma:readOnly="true">
      <xsd:simpleType>
        <xsd:restriction base="dms:Note">
          <xsd:maxLength value="255"/>
        </xsd:restriction>
      </xsd:simpleType>
    </xsd:element>
    <xsd:element name="TaxCatchAll" ma:index="23" nillable="true" ma:displayName="Taxonomy Catch All Column" ma:hidden="true" ma:list="{1e8def56-cc85-4e09-aeec-70063ba282e5}" ma:internalName="TaxCatchAll" ma:showField="CatchAllData" ma:web="e6f3b174-eae9-4ca3-82a7-08b50218f9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4255d4f-b660-4ca3-ba49-4e7bf63d41a1">
      <Terms xmlns="http://schemas.microsoft.com/office/infopath/2007/PartnerControls"/>
    </lcf76f155ced4ddcb4097134ff3c332f>
    <TaxCatchAll xmlns="e6f3b174-eae9-4ca3-82a7-08b50218f9e5" xsi:nil="true"/>
  </documentManagement>
</p:properties>
</file>

<file path=customXml/itemProps1.xml><?xml version="1.0" encoding="utf-8"?>
<ds:datastoreItem xmlns:ds="http://schemas.openxmlformats.org/officeDocument/2006/customXml" ds:itemID="{A869C1EB-09FC-4623-97B4-118FCB1577E0}">
  <ds:schemaRefs>
    <ds:schemaRef ds:uri="d4255d4f-b660-4ca3-ba49-4e7bf63d41a1"/>
    <ds:schemaRef ds:uri="e6f3b174-eae9-4ca3-82a7-08b50218f9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D574867-5A1A-46C7-84C8-89A154039F56}">
  <ds:schemaRefs>
    <ds:schemaRef ds:uri="http://schemas.microsoft.com/sharepoint/v3/contenttype/forms"/>
  </ds:schemaRefs>
</ds:datastoreItem>
</file>

<file path=customXml/itemProps3.xml><?xml version="1.0" encoding="utf-8"?>
<ds:datastoreItem xmlns:ds="http://schemas.openxmlformats.org/officeDocument/2006/customXml" ds:itemID="{497F2CB2-F389-4B3D-9E47-BE729BE8D376}">
  <ds:schemaRefs>
    <ds:schemaRef ds:uri="d4255d4f-b660-4ca3-ba49-4e7bf63d41a1"/>
    <ds:schemaRef ds:uri="e6f3b174-eae9-4ca3-82a7-08b50218f9e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1225</Words>
  <Application>Microsoft Office PowerPoint</Application>
  <PresentationFormat>On-screen Show (4:3)</PresentationFormat>
  <Paragraphs>100</Paragraphs>
  <Slides>11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__ _____</vt:lpstr>
      <vt:lpstr>Arial</vt:lpstr>
      <vt:lpstr>Mina</vt:lpstr>
      <vt:lpstr>Times</vt:lpstr>
      <vt:lpstr>Blank Presentation</vt:lpstr>
      <vt:lpstr>Session 3 Major topics on spectrum – WG FM</vt:lpstr>
      <vt:lpstr>Contents</vt:lpstr>
      <vt:lpstr>Private 5G networks</vt:lpstr>
      <vt:lpstr>Railway Communications GSM-R to FRMCS</vt:lpstr>
      <vt:lpstr>Satellite</vt:lpstr>
      <vt:lpstr>Automotive</vt:lpstr>
      <vt:lpstr>Automotive</vt:lpstr>
      <vt:lpstr>Drones</vt:lpstr>
      <vt:lpstr>Wireless charging</vt:lpstr>
      <vt:lpstr>Jammers</vt:lpstr>
      <vt:lpstr>Contact</vt:lpstr>
    </vt:vector>
  </TitlesOfParts>
  <Company>WTA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dc:creator>
  <cp:lastModifiedBy>Vibeke Hansen</cp:lastModifiedBy>
  <cp:revision>4</cp:revision>
  <cp:lastPrinted>2011-05-18T14:18:53Z</cp:lastPrinted>
  <dcterms:created xsi:type="dcterms:W3CDTF">2011-05-10T00:01:45Z</dcterms:created>
  <dcterms:modified xsi:type="dcterms:W3CDTF">2025-04-04T12:44:45Z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0x0101008C7397DE0C802142AFB0136569611215</vt:lpwstr>
  </property>
</Properties>
</file>